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1717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394138" y="1135117"/>
            <a:ext cx="7488621" cy="491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kk-KZ" sz="36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kk-KZ" sz="3600" b="1" dirty="0" smtClean="0"/>
              <a:t>Тақырып 1. Ақпараттық жүйесі ретіндегі бухгалтерлік есеп.</a:t>
            </a:r>
            <a:endParaRPr lang="ru-RU" sz="3600" dirty="0"/>
          </a:p>
        </p:txBody>
      </p:sp>
      <p:sp>
        <p:nvSpPr>
          <p:cNvPr id="38" name="Google Shape;38;p7"/>
          <p:cNvSpPr/>
          <p:nvPr/>
        </p:nvSpPr>
        <p:spPr>
          <a:xfrm rot="10800000">
            <a:off x="5079625" y="-1"/>
            <a:ext cx="4064374" cy="4064374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35280" cy="36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Times New Roman"/>
              <a:buNone/>
            </a:pPr>
            <a:r>
              <a:rPr lang="kk-KZ" sz="2070" b="1">
                <a:latin typeface="Times New Roman"/>
                <a:ea typeface="Times New Roman"/>
                <a:cs typeface="Times New Roman"/>
                <a:sym typeface="Times New Roman"/>
              </a:rPr>
              <a:t>ҚР бухгалтерлік есептің нормативтік-құқықтық реттелуі :</a:t>
            </a:r>
            <a:br>
              <a:rPr lang="kk-KZ" sz="207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kk-KZ" sz="2970"/>
              <a:t/>
            </a:r>
            <a:br>
              <a:rPr lang="kk-KZ" sz="2970"/>
            </a:b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43528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kk-KZ" sz="18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 </a:t>
            </a:r>
            <a:r>
              <a:rPr lang="kk-KZ" sz="1800" b="1">
                <a:latin typeface="Times New Roman"/>
                <a:ea typeface="Times New Roman"/>
                <a:cs typeface="Times New Roman"/>
                <a:sym typeface="Times New Roman"/>
              </a:rPr>
              <a:t>I деңгейі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kk-KZ"/>
              <a:t>                                                                                                                 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kk-KZ"/>
              <a:t>                                                                                                                    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kk-KZ" sz="18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</a:t>
            </a:r>
            <a:r>
              <a:rPr lang="kk-KZ" sz="1800" b="1">
                <a:latin typeface="Times New Roman"/>
                <a:ea typeface="Times New Roman"/>
                <a:cs typeface="Times New Roman"/>
                <a:sym typeface="Times New Roman"/>
              </a:rPr>
              <a:t>II деңгейі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kk-KZ"/>
              <a:t>                                                                                                                    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kk-KZ" sz="1800" b="1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III деңгейі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kk-KZ"/>
              <a:t>                                                                                                               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kk-KZ"/>
              <a:t>                                                                                                                    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kk-KZ" sz="1800" b="1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 IV деңгейі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6"/>
          <p:cNvSpPr/>
          <p:nvPr/>
        </p:nvSpPr>
        <p:spPr>
          <a:xfrm rot="10800000">
            <a:off x="8461561" y="-2"/>
            <a:ext cx="682436" cy="682436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6"/>
          <p:cNvSpPr/>
          <p:nvPr/>
        </p:nvSpPr>
        <p:spPr>
          <a:xfrm>
            <a:off x="1619908" y="1016876"/>
            <a:ext cx="4173920" cy="496614"/>
          </a:xfrm>
          <a:prstGeom prst="rect">
            <a:avLst/>
          </a:prstGeom>
          <a:solidFill>
            <a:srgbClr val="EFB2FF"/>
          </a:solidFill>
          <a:ln w="12700" cap="flat" cmpd="sng">
            <a:solidFill>
              <a:srgbClr val="BA28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Заңнамалық актілер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6"/>
          <p:cNvSpPr/>
          <p:nvPr/>
        </p:nvSpPr>
        <p:spPr>
          <a:xfrm>
            <a:off x="177363" y="1986453"/>
            <a:ext cx="1785446" cy="685800"/>
          </a:xfrm>
          <a:prstGeom prst="rect">
            <a:avLst/>
          </a:prstGeom>
          <a:solidFill>
            <a:srgbClr val="EFB2FF"/>
          </a:solidFill>
          <a:ln w="12700" cap="flat" cmpd="sng">
            <a:solidFill>
              <a:srgbClr val="BA28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Жалпы стандарттар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16"/>
          <p:cNvSpPr/>
          <p:nvPr/>
        </p:nvSpPr>
        <p:spPr>
          <a:xfrm>
            <a:off x="2187466" y="1986455"/>
            <a:ext cx="2695904" cy="685800"/>
          </a:xfrm>
          <a:prstGeom prst="rect">
            <a:avLst/>
          </a:prstGeom>
          <a:solidFill>
            <a:srgbClr val="EFB2FF"/>
          </a:solidFill>
          <a:ln w="12700" cap="flat" cmpd="sng">
            <a:solidFill>
              <a:srgbClr val="BA28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Типтік шоттар жоспары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16"/>
          <p:cNvSpPr/>
          <p:nvPr/>
        </p:nvSpPr>
        <p:spPr>
          <a:xfrm>
            <a:off x="5108027" y="1986453"/>
            <a:ext cx="1950983" cy="685800"/>
          </a:xfrm>
          <a:prstGeom prst="rect">
            <a:avLst/>
          </a:prstGeom>
          <a:solidFill>
            <a:srgbClr val="EFB2FF"/>
          </a:solidFill>
          <a:ln w="12700" cap="flat" cmpd="sng">
            <a:solidFill>
              <a:srgbClr val="BA28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Нормативтік актілер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16"/>
          <p:cNvSpPr/>
          <p:nvPr/>
        </p:nvSpPr>
        <p:spPr>
          <a:xfrm>
            <a:off x="982113" y="2955680"/>
            <a:ext cx="4966138" cy="685800"/>
          </a:xfrm>
          <a:prstGeom prst="rect">
            <a:avLst/>
          </a:prstGeom>
          <a:solidFill>
            <a:srgbClr val="EFB2FF"/>
          </a:solidFill>
          <a:ln w="12700" cap="flat" cmpd="sng">
            <a:solidFill>
              <a:srgbClr val="BA28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Нұсқаулар, ережелер, ұсыныстар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/>
          <p:nvPr/>
        </p:nvSpPr>
        <p:spPr>
          <a:xfrm>
            <a:off x="1962808" y="3908823"/>
            <a:ext cx="3145219" cy="685800"/>
          </a:xfrm>
          <a:prstGeom prst="rect">
            <a:avLst/>
          </a:prstGeom>
          <a:solidFill>
            <a:srgbClr val="EFB2FF"/>
          </a:solidFill>
          <a:ln w="12700" cap="flat" cmpd="sng">
            <a:solidFill>
              <a:srgbClr val="BA28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Есеп саясаты, шоттардың жұмыс жоспары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/>
          <p:nvPr/>
        </p:nvSpPr>
        <p:spPr>
          <a:xfrm rot="10800000">
            <a:off x="982114" y="1239169"/>
            <a:ext cx="637794" cy="747284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D419FE"/>
          </a:solidFill>
          <a:ln w="12700" cap="flat" cmpd="sng">
            <a:solidFill>
              <a:srgbClr val="BA28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6"/>
          <p:cNvSpPr/>
          <p:nvPr/>
        </p:nvSpPr>
        <p:spPr>
          <a:xfrm rot="5400000">
            <a:off x="370883" y="2758572"/>
            <a:ext cx="721274" cy="54864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D419FE"/>
          </a:solidFill>
          <a:ln w="12700" cap="flat" cmpd="sng">
            <a:solidFill>
              <a:srgbClr val="BA28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6"/>
          <p:cNvSpPr/>
          <p:nvPr/>
        </p:nvSpPr>
        <p:spPr>
          <a:xfrm rot="10800000" flipH="1">
            <a:off x="5793827" y="1200150"/>
            <a:ext cx="655491" cy="786304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D419FE"/>
          </a:solidFill>
          <a:ln w="12700" cap="flat" cmpd="sng">
            <a:solidFill>
              <a:srgbClr val="BA28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6"/>
          <p:cNvSpPr/>
          <p:nvPr/>
        </p:nvSpPr>
        <p:spPr>
          <a:xfrm rot="-5400000" flipH="1">
            <a:off x="5915361" y="2705147"/>
            <a:ext cx="721274" cy="655493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D419FE"/>
          </a:solidFill>
          <a:ln w="12700" cap="flat" cmpd="sng">
            <a:solidFill>
              <a:srgbClr val="BA28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6"/>
          <p:cNvSpPr/>
          <p:nvPr/>
        </p:nvSpPr>
        <p:spPr>
          <a:xfrm>
            <a:off x="3396602" y="1513489"/>
            <a:ext cx="363474" cy="47296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419FE"/>
          </a:solidFill>
          <a:ln w="12700" cap="flat" cmpd="sng">
            <a:solidFill>
              <a:srgbClr val="BA28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6"/>
          <p:cNvSpPr/>
          <p:nvPr/>
        </p:nvSpPr>
        <p:spPr>
          <a:xfrm>
            <a:off x="3396602" y="2672256"/>
            <a:ext cx="363474" cy="28342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419FE"/>
          </a:solidFill>
          <a:ln w="12700" cap="flat" cmpd="sng">
            <a:solidFill>
              <a:srgbClr val="BA28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6"/>
          <p:cNvSpPr/>
          <p:nvPr/>
        </p:nvSpPr>
        <p:spPr>
          <a:xfrm>
            <a:off x="3396602" y="3641479"/>
            <a:ext cx="363474" cy="26734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419FE"/>
          </a:solidFill>
          <a:ln w="12700" cap="flat" cmpd="sng">
            <a:solidFill>
              <a:srgbClr val="BA28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0000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>
            <a:spLocks noGrp="1"/>
          </p:cNvSpPr>
          <p:nvPr>
            <p:ph type="subTitle" idx="1"/>
          </p:nvPr>
        </p:nvSpPr>
        <p:spPr>
          <a:xfrm>
            <a:off x="673976" y="3268267"/>
            <a:ext cx="6815138" cy="1248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kk-KZ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Назарларыңызға рахмет!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endParaRPr sz="41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17"/>
          <p:cNvSpPr/>
          <p:nvPr/>
        </p:nvSpPr>
        <p:spPr>
          <a:xfrm rot="10800000">
            <a:off x="5079626" y="-1"/>
            <a:ext cx="4064374" cy="4064374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/>
        </p:nvSpPr>
        <p:spPr>
          <a:xfrm>
            <a:off x="366433" y="231959"/>
            <a:ext cx="6884894" cy="55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kk-KZ" sz="4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Дәріс сұрақтары:</a:t>
            </a:r>
            <a:endParaRPr sz="3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45;p8"/>
          <p:cNvSpPr/>
          <p:nvPr/>
        </p:nvSpPr>
        <p:spPr>
          <a:xfrm rot="10800000">
            <a:off x="8461561" y="-2"/>
            <a:ext cx="682436" cy="682436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8"/>
          <p:cNvSpPr txBox="1"/>
          <p:nvPr/>
        </p:nvSpPr>
        <p:spPr>
          <a:xfrm>
            <a:off x="437029" y="1204842"/>
            <a:ext cx="8269942" cy="340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kk-KZ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Бухгалтерлік есеп түсінігі мен түрлері,мақсаты мен міндеттері</a:t>
            </a:r>
            <a:endParaRPr/>
          </a:p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kk-KZ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Бухгалтерлік ақпаратты пайдаланушылар</a:t>
            </a:r>
            <a:endParaRPr/>
          </a:p>
          <a:p>
            <a:pPr marL="0" marR="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kk-KZ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Бухгалтерлік есеп пәні мен әдісі</a:t>
            </a:r>
            <a:endParaRPr/>
          </a:p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kk-KZ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Бухгалтерлік есепті нормативтік реттеу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7" name="Google Shape;47;p8"/>
          <p:cNvCxnSpPr/>
          <p:nvPr/>
        </p:nvCxnSpPr>
        <p:spPr>
          <a:xfrm>
            <a:off x="437030" y="837078"/>
            <a:ext cx="826994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683568" y="519523"/>
            <a:ext cx="7776864" cy="992579"/>
          </a:xfrm>
          <a:prstGeom prst="rect">
            <a:avLst/>
          </a:prstGeom>
          <a:solidFill>
            <a:srgbClr val="FFD7E7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Бухгалтерлік есеп – бұл барлық шаруашылық операцияларды тұтастай, үздіксіз құжаттық бейнелеу жолымен ұйымның қаржылық шаруашылық қызметі туралы ақпараттарды жинақтау, тіркеу және жалпылаудың реттелген жүйесі.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Бухгалтерлік есеп үш түрге бөлінеді:</a:t>
            </a:r>
            <a:endParaRPr sz="15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Google Shape;53;p9"/>
          <p:cNvSpPr/>
          <p:nvPr/>
        </p:nvSpPr>
        <p:spPr>
          <a:xfrm>
            <a:off x="4139953" y="1512102"/>
            <a:ext cx="936104" cy="98336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AFD0"/>
          </a:solidFill>
          <a:ln w="12700" cap="flat" cmpd="sng">
            <a:solidFill>
              <a:srgbClr val="BA28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9"/>
          <p:cNvSpPr/>
          <p:nvPr/>
        </p:nvSpPr>
        <p:spPr>
          <a:xfrm>
            <a:off x="683569" y="2517744"/>
            <a:ext cx="8064896" cy="1944216"/>
          </a:xfrm>
          <a:prstGeom prst="rect">
            <a:avLst/>
          </a:prstGeom>
          <a:solidFill>
            <a:srgbClr val="FF8EB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9"/>
          <p:cNvSpPr/>
          <p:nvPr/>
        </p:nvSpPr>
        <p:spPr>
          <a:xfrm>
            <a:off x="1115616" y="3003798"/>
            <a:ext cx="1440160" cy="685800"/>
          </a:xfrm>
          <a:prstGeom prst="rect">
            <a:avLst/>
          </a:prstGeom>
          <a:solidFill>
            <a:srgbClr val="FF8EB9"/>
          </a:solidFill>
          <a:ln w="12700" cap="flat" cmpd="sng">
            <a:solidFill>
              <a:srgbClr val="BA28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Қаржылық есеп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9"/>
          <p:cNvSpPr/>
          <p:nvPr/>
        </p:nvSpPr>
        <p:spPr>
          <a:xfrm>
            <a:off x="3347865" y="3003798"/>
            <a:ext cx="2520280" cy="685800"/>
          </a:xfrm>
          <a:prstGeom prst="rect">
            <a:avLst/>
          </a:prstGeom>
          <a:solidFill>
            <a:srgbClr val="FF8EB9"/>
          </a:solidFill>
          <a:ln w="12700" cap="flat" cmpd="sng">
            <a:solidFill>
              <a:srgbClr val="BA28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Басқару есебі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6300192" y="3003798"/>
            <a:ext cx="1872208" cy="685800"/>
          </a:xfrm>
          <a:prstGeom prst="rect">
            <a:avLst/>
          </a:prstGeom>
          <a:solidFill>
            <a:srgbClr val="FF8EB9"/>
          </a:solidFill>
          <a:ln w="12700" cap="flat" cmpd="sng">
            <a:solidFill>
              <a:srgbClr val="BA28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Салық есебі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8" name="Google Shape;58;p9"/>
          <p:cNvCxnSpPr/>
          <p:nvPr/>
        </p:nvCxnSpPr>
        <p:spPr>
          <a:xfrm>
            <a:off x="4644008" y="2733768"/>
            <a:ext cx="0" cy="27003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9" name="Google Shape;59;p9"/>
          <p:cNvCxnSpPr/>
          <p:nvPr/>
        </p:nvCxnSpPr>
        <p:spPr>
          <a:xfrm>
            <a:off x="7452320" y="2733768"/>
            <a:ext cx="0" cy="27003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0" name="Google Shape;60;p9"/>
          <p:cNvCxnSpPr/>
          <p:nvPr/>
        </p:nvCxnSpPr>
        <p:spPr>
          <a:xfrm>
            <a:off x="1835696" y="2733768"/>
            <a:ext cx="0" cy="27003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1" name="Google Shape;61;p9"/>
          <p:cNvCxnSpPr/>
          <p:nvPr/>
        </p:nvCxnSpPr>
        <p:spPr>
          <a:xfrm>
            <a:off x="1835696" y="2733768"/>
            <a:ext cx="561662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" name="Google Shape;62;p9"/>
          <p:cNvSpPr/>
          <p:nvPr/>
        </p:nvSpPr>
        <p:spPr>
          <a:xfrm rot="10800000">
            <a:off x="8461561" y="-2"/>
            <a:ext cx="682436" cy="682436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0" y="249492"/>
            <a:ext cx="9144000" cy="394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Бухгалтерлік есептің мақсаты</a:t>
            </a:r>
            <a:r>
              <a:rPr lang="kk-KZ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-барлық ұйымдарды орындалатын операциялардың уақтылы есепке алынып, олардың қазіргі күнгі уақыт талаптарына сай орындалуына бақылау жасау.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Ұйымдағы шаруашылық операциялардың тиімділігі мен олардың заңдылығы, шығындардың орынсыз жұмсалынбауы, қорлардың қатаң тәртіппен ұқыпты да тиімді жұмсалынуы </a:t>
            </a:r>
            <a:r>
              <a:rPr lang="kk-KZ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бухгалтерлік есепті жүргізудің міндеті болып табылады: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0"/>
          <p:cNvSpPr/>
          <p:nvPr/>
        </p:nvSpPr>
        <p:spPr>
          <a:xfrm rot="10800000">
            <a:off x="8461561" y="11823"/>
            <a:ext cx="682436" cy="682436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0" descr="http://ksu.edu.kz/images/ksu/Postup/specialnosti/image006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6392" y="3000415"/>
            <a:ext cx="2803880" cy="175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 descr="Картинки по запросу бухгалтерлік есеп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8841" y="3000415"/>
            <a:ext cx="3363968" cy="1752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0" y="249492"/>
            <a:ext cx="9144000" cy="136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1"/>
          <p:cNvSpPr/>
          <p:nvPr/>
        </p:nvSpPr>
        <p:spPr>
          <a:xfrm rot="10800000">
            <a:off x="8461561" y="11823"/>
            <a:ext cx="682436" cy="682436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" name="Google Shape;77;p11"/>
          <p:cNvGrpSpPr/>
          <p:nvPr/>
        </p:nvGrpSpPr>
        <p:grpSpPr>
          <a:xfrm>
            <a:off x="301098" y="249492"/>
            <a:ext cx="8655152" cy="4673890"/>
            <a:chOff x="362762" y="722057"/>
            <a:chExt cx="11540202" cy="5815064"/>
          </a:xfrm>
        </p:grpSpPr>
        <p:sp>
          <p:nvSpPr>
            <p:cNvPr id="78" name="Google Shape;78;p11"/>
            <p:cNvSpPr/>
            <p:nvPr/>
          </p:nvSpPr>
          <p:spPr>
            <a:xfrm>
              <a:off x="9924372" y="4358892"/>
              <a:ext cx="114554" cy="40080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5762"/>
                  </a:lnTo>
                  <a:lnTo>
                    <a:pt x="0" y="75762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E5317D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9" name="Google Shape;79;p11"/>
            <p:cNvSpPr/>
            <p:nvPr/>
          </p:nvSpPr>
          <p:spPr>
            <a:xfrm>
              <a:off x="5901025" y="1734863"/>
              <a:ext cx="2392336" cy="5884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9867"/>
                  </a:lnTo>
                  <a:lnTo>
                    <a:pt x="120000" y="89867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C92A6C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80" name="Google Shape;80;p11"/>
            <p:cNvSpPr/>
            <p:nvPr/>
          </p:nvSpPr>
          <p:spPr>
            <a:xfrm>
              <a:off x="2342542" y="3352421"/>
              <a:ext cx="91440" cy="3253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6059" y="0"/>
                  </a:moveTo>
                  <a:lnTo>
                    <a:pt x="126059" y="65507"/>
                  </a:lnTo>
                  <a:lnTo>
                    <a:pt x="60000" y="65507"/>
                  </a:ln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E5317D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81" name="Google Shape;81;p11"/>
            <p:cNvSpPr/>
            <p:nvPr/>
          </p:nvSpPr>
          <p:spPr>
            <a:xfrm>
              <a:off x="666556" y="722057"/>
              <a:ext cx="10468936" cy="1012805"/>
            </a:xfrm>
            <a:prstGeom prst="roundRect">
              <a:avLst>
                <a:gd name="adj" fmla="val 10000"/>
              </a:avLst>
            </a:prstGeom>
            <a:solidFill>
              <a:srgbClr val="FF5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1"/>
            <p:cNvSpPr/>
            <p:nvPr/>
          </p:nvSpPr>
          <p:spPr>
            <a:xfrm>
              <a:off x="843775" y="890415"/>
              <a:ext cx="10468936" cy="1012805"/>
            </a:xfrm>
            <a:custGeom>
              <a:avLst/>
              <a:gdLst/>
              <a:ahLst/>
              <a:cxnLst/>
              <a:rect l="l" t="t" r="r" b="b"/>
              <a:pathLst>
                <a:path w="10468936" h="1012805" extrusionOk="0">
                  <a:moveTo>
                    <a:pt x="0" y="101281"/>
                  </a:moveTo>
                  <a:cubicBezTo>
                    <a:pt x="0" y="74420"/>
                    <a:pt x="10671" y="48658"/>
                    <a:pt x="29665" y="29665"/>
                  </a:cubicBezTo>
                  <a:cubicBezTo>
                    <a:pt x="48659" y="10671"/>
                    <a:pt x="74420" y="1"/>
                    <a:pt x="101282" y="1"/>
                  </a:cubicBezTo>
                  <a:lnTo>
                    <a:pt x="10367655" y="0"/>
                  </a:lnTo>
                  <a:cubicBezTo>
                    <a:pt x="10394516" y="0"/>
                    <a:pt x="10420278" y="10671"/>
                    <a:pt x="10439271" y="29665"/>
                  </a:cubicBezTo>
                  <a:cubicBezTo>
                    <a:pt x="10458265" y="48659"/>
                    <a:pt x="10468935" y="74420"/>
                    <a:pt x="10468935" y="101282"/>
                  </a:cubicBezTo>
                  <a:cubicBezTo>
                    <a:pt x="10468935" y="371363"/>
                    <a:pt x="10468936" y="641443"/>
                    <a:pt x="10468936" y="911524"/>
                  </a:cubicBezTo>
                  <a:cubicBezTo>
                    <a:pt x="10468936" y="938385"/>
                    <a:pt x="10458265" y="964147"/>
                    <a:pt x="10439271" y="983141"/>
                  </a:cubicBezTo>
                  <a:cubicBezTo>
                    <a:pt x="10420277" y="1002135"/>
                    <a:pt x="10394516" y="1012806"/>
                    <a:pt x="10367654" y="1012805"/>
                  </a:cubicBezTo>
                  <a:lnTo>
                    <a:pt x="101281" y="1012805"/>
                  </a:lnTo>
                  <a:cubicBezTo>
                    <a:pt x="74420" y="1012805"/>
                    <a:pt x="48658" y="1002134"/>
                    <a:pt x="29665" y="983140"/>
                  </a:cubicBezTo>
                  <a:cubicBezTo>
                    <a:pt x="10671" y="964146"/>
                    <a:pt x="1" y="938385"/>
                    <a:pt x="1" y="911523"/>
                  </a:cubicBezTo>
                  <a:cubicBezTo>
                    <a:pt x="1" y="641442"/>
                    <a:pt x="0" y="371362"/>
                    <a:pt x="0" y="101281"/>
                  </a:cubicBezTo>
                  <a:close/>
                </a:path>
              </a:pathLst>
            </a:custGeom>
            <a:solidFill>
              <a:srgbClr val="FFD7E7"/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5850" tIns="105850" rIns="105850" bIns="105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k-KZ" sz="24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Есептік ақпараттық мәліметтерді пайдаланушылары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562431" y="1989705"/>
              <a:ext cx="3982830" cy="667146"/>
            </a:xfrm>
            <a:prstGeom prst="roundRect">
              <a:avLst>
                <a:gd name="adj" fmla="val 10000"/>
              </a:avLst>
            </a:prstGeom>
            <a:solidFill>
              <a:srgbClr val="FF559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473553" y="2174400"/>
              <a:ext cx="3920858" cy="422775"/>
            </a:xfrm>
            <a:custGeom>
              <a:avLst/>
              <a:gdLst/>
              <a:ahLst/>
              <a:cxnLst/>
              <a:rect l="l" t="t" r="r" b="b"/>
              <a:pathLst>
                <a:path w="3982831" h="1012805" extrusionOk="0">
                  <a:moveTo>
                    <a:pt x="0" y="101281"/>
                  </a:moveTo>
                  <a:cubicBezTo>
                    <a:pt x="0" y="74420"/>
                    <a:pt x="10671" y="48658"/>
                    <a:pt x="29665" y="29665"/>
                  </a:cubicBezTo>
                  <a:cubicBezTo>
                    <a:pt x="48659" y="10671"/>
                    <a:pt x="74420" y="1"/>
                    <a:pt x="101282" y="1"/>
                  </a:cubicBezTo>
                  <a:lnTo>
                    <a:pt x="3881550" y="0"/>
                  </a:lnTo>
                  <a:cubicBezTo>
                    <a:pt x="3908411" y="0"/>
                    <a:pt x="3934173" y="10671"/>
                    <a:pt x="3953166" y="29665"/>
                  </a:cubicBezTo>
                  <a:cubicBezTo>
                    <a:pt x="3972160" y="48659"/>
                    <a:pt x="3982830" y="74420"/>
                    <a:pt x="3982830" y="101282"/>
                  </a:cubicBezTo>
                  <a:cubicBezTo>
                    <a:pt x="3982830" y="371363"/>
                    <a:pt x="3982831" y="641443"/>
                    <a:pt x="3982831" y="911524"/>
                  </a:cubicBezTo>
                  <a:cubicBezTo>
                    <a:pt x="3982831" y="938385"/>
                    <a:pt x="3972160" y="964147"/>
                    <a:pt x="3953166" y="983141"/>
                  </a:cubicBezTo>
                  <a:cubicBezTo>
                    <a:pt x="3934172" y="1002135"/>
                    <a:pt x="3908411" y="1012806"/>
                    <a:pt x="3881549" y="1012805"/>
                  </a:cubicBezTo>
                  <a:lnTo>
                    <a:pt x="101281" y="1012805"/>
                  </a:lnTo>
                  <a:cubicBezTo>
                    <a:pt x="74420" y="1012805"/>
                    <a:pt x="48658" y="1002134"/>
                    <a:pt x="29665" y="983140"/>
                  </a:cubicBezTo>
                  <a:cubicBezTo>
                    <a:pt x="10671" y="964146"/>
                    <a:pt x="1" y="938385"/>
                    <a:pt x="1" y="911523"/>
                  </a:cubicBezTo>
                  <a:cubicBezTo>
                    <a:pt x="1" y="641442"/>
                    <a:pt x="0" y="371362"/>
                    <a:pt x="0" y="101281"/>
                  </a:cubicBezTo>
                  <a:close/>
                </a:path>
              </a:pathLst>
            </a:custGeom>
            <a:solidFill>
              <a:srgbClr val="FFD7E7">
                <a:alpha val="89803"/>
              </a:srgbClr>
            </a:solidFill>
            <a:ln w="12700" cap="flat" cmpd="sng">
              <a:solidFill>
                <a:srgbClr val="FF37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5850" tIns="105850" rIns="105850" bIns="105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k-KZ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Ішкі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362762" y="3006762"/>
              <a:ext cx="3959560" cy="3508640"/>
            </a:xfrm>
            <a:custGeom>
              <a:avLst/>
              <a:gdLst/>
              <a:ahLst/>
              <a:cxnLst/>
              <a:rect l="l" t="t" r="r" b="b"/>
              <a:pathLst>
                <a:path w="3959560" h="2292172" extrusionOk="0">
                  <a:moveTo>
                    <a:pt x="0" y="229217"/>
                  </a:moveTo>
                  <a:cubicBezTo>
                    <a:pt x="0" y="168425"/>
                    <a:pt x="24150" y="110123"/>
                    <a:pt x="67136" y="67136"/>
                  </a:cubicBezTo>
                  <a:cubicBezTo>
                    <a:pt x="110123" y="24150"/>
                    <a:pt x="168425" y="0"/>
                    <a:pt x="229217" y="0"/>
                  </a:cubicBezTo>
                  <a:lnTo>
                    <a:pt x="3730343" y="0"/>
                  </a:lnTo>
                  <a:cubicBezTo>
                    <a:pt x="3791135" y="0"/>
                    <a:pt x="3849437" y="24150"/>
                    <a:pt x="3892424" y="67136"/>
                  </a:cubicBezTo>
                  <a:cubicBezTo>
                    <a:pt x="3935410" y="110123"/>
                    <a:pt x="3959560" y="168425"/>
                    <a:pt x="3959560" y="229217"/>
                  </a:cubicBezTo>
                  <a:lnTo>
                    <a:pt x="3959560" y="2062955"/>
                  </a:lnTo>
                  <a:cubicBezTo>
                    <a:pt x="3959560" y="2123747"/>
                    <a:pt x="3935410" y="2182049"/>
                    <a:pt x="3892424" y="2225036"/>
                  </a:cubicBezTo>
                  <a:cubicBezTo>
                    <a:pt x="3849437" y="2268023"/>
                    <a:pt x="3791135" y="2292172"/>
                    <a:pt x="3730343" y="2292172"/>
                  </a:cubicBezTo>
                  <a:lnTo>
                    <a:pt x="229217" y="2292172"/>
                  </a:lnTo>
                  <a:cubicBezTo>
                    <a:pt x="168425" y="2292172"/>
                    <a:pt x="110123" y="2268022"/>
                    <a:pt x="67136" y="2225036"/>
                  </a:cubicBezTo>
                  <a:cubicBezTo>
                    <a:pt x="24149" y="2182049"/>
                    <a:pt x="0" y="2123747"/>
                    <a:pt x="0" y="2062955"/>
                  </a:cubicBezTo>
                  <a:lnTo>
                    <a:pt x="0" y="229217"/>
                  </a:lnTo>
                  <a:close/>
                </a:path>
              </a:pathLst>
            </a:custGeom>
            <a:solidFill>
              <a:srgbClr val="FFD7E7">
                <a:alpha val="89803"/>
              </a:srgbClr>
            </a:solidFill>
            <a:ln w="12700" cap="flat" cmpd="sng">
              <a:solidFill>
                <a:srgbClr val="FF37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43325" tIns="143325" rIns="143325" bIns="14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k-KZ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 Акционерлер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kk-KZ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 Басшылар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kk-KZ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 Менеджерлер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kk-KZ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 Негізгі бөлімше басшылары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kk-KZ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 Қызметкерлер 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" name="Google Shape;86;p11"/>
            <p:cNvSpPr/>
            <p:nvPr/>
          </p:nvSpPr>
          <p:spPr>
            <a:xfrm>
              <a:off x="5412086" y="1997874"/>
              <a:ext cx="5723406" cy="683481"/>
            </a:xfrm>
            <a:prstGeom prst="roundRect">
              <a:avLst>
                <a:gd name="adj" fmla="val 10000"/>
              </a:avLst>
            </a:prstGeom>
            <a:solidFill>
              <a:srgbClr val="FF559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1"/>
            <p:cNvSpPr/>
            <p:nvPr/>
          </p:nvSpPr>
          <p:spPr>
            <a:xfrm>
              <a:off x="5608876" y="2082053"/>
              <a:ext cx="5723405" cy="515123"/>
            </a:xfrm>
            <a:custGeom>
              <a:avLst/>
              <a:gdLst/>
              <a:ahLst/>
              <a:cxnLst/>
              <a:rect l="l" t="t" r="r" b="b"/>
              <a:pathLst>
                <a:path w="5723406" h="683481" extrusionOk="0">
                  <a:moveTo>
                    <a:pt x="0" y="68348"/>
                  </a:moveTo>
                  <a:cubicBezTo>
                    <a:pt x="0" y="50221"/>
                    <a:pt x="7201" y="32836"/>
                    <a:pt x="20019" y="20019"/>
                  </a:cubicBezTo>
                  <a:cubicBezTo>
                    <a:pt x="32837" y="7201"/>
                    <a:pt x="50221" y="0"/>
                    <a:pt x="68348" y="0"/>
                  </a:cubicBezTo>
                  <a:lnTo>
                    <a:pt x="5655058" y="0"/>
                  </a:lnTo>
                  <a:cubicBezTo>
                    <a:pt x="5673185" y="0"/>
                    <a:pt x="5690570" y="7201"/>
                    <a:pt x="5703387" y="20019"/>
                  </a:cubicBezTo>
                  <a:cubicBezTo>
                    <a:pt x="5716205" y="32837"/>
                    <a:pt x="5723406" y="50221"/>
                    <a:pt x="5723406" y="68348"/>
                  </a:cubicBezTo>
                  <a:lnTo>
                    <a:pt x="5723406" y="615133"/>
                  </a:lnTo>
                  <a:cubicBezTo>
                    <a:pt x="5723406" y="633260"/>
                    <a:pt x="5716205" y="650645"/>
                    <a:pt x="5703387" y="663462"/>
                  </a:cubicBezTo>
                  <a:cubicBezTo>
                    <a:pt x="5690569" y="676280"/>
                    <a:pt x="5673185" y="683481"/>
                    <a:pt x="5655058" y="683481"/>
                  </a:cubicBezTo>
                  <a:lnTo>
                    <a:pt x="68348" y="683481"/>
                  </a:lnTo>
                  <a:cubicBezTo>
                    <a:pt x="50221" y="683481"/>
                    <a:pt x="32836" y="676280"/>
                    <a:pt x="20019" y="663462"/>
                  </a:cubicBezTo>
                  <a:cubicBezTo>
                    <a:pt x="7201" y="650644"/>
                    <a:pt x="0" y="633260"/>
                    <a:pt x="0" y="615133"/>
                  </a:cubicBezTo>
                  <a:lnTo>
                    <a:pt x="0" y="68348"/>
                  </a:lnTo>
                  <a:close/>
                </a:path>
              </a:pathLst>
            </a:custGeom>
            <a:solidFill>
              <a:srgbClr val="FFD7E7">
                <a:alpha val="89803"/>
              </a:srgbClr>
            </a:solidFill>
            <a:ln w="12700" cap="flat" cmpd="sng">
              <a:solidFill>
                <a:srgbClr val="FF37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6200" tIns="96200" rIns="96200" bIns="9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k-KZ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Сыртқы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>
              <a:off x="4538407" y="2841176"/>
              <a:ext cx="3692981" cy="1702409"/>
            </a:xfrm>
            <a:custGeom>
              <a:avLst/>
              <a:gdLst/>
              <a:ahLst/>
              <a:cxnLst/>
              <a:rect l="l" t="t" r="r" b="b"/>
              <a:pathLst>
                <a:path w="2303694" h="1012805" extrusionOk="0">
                  <a:moveTo>
                    <a:pt x="0" y="101281"/>
                  </a:moveTo>
                  <a:cubicBezTo>
                    <a:pt x="0" y="74420"/>
                    <a:pt x="10671" y="48658"/>
                    <a:pt x="29665" y="29665"/>
                  </a:cubicBezTo>
                  <a:cubicBezTo>
                    <a:pt x="48659" y="10671"/>
                    <a:pt x="74420" y="1"/>
                    <a:pt x="101282" y="1"/>
                  </a:cubicBezTo>
                  <a:lnTo>
                    <a:pt x="2202413" y="0"/>
                  </a:lnTo>
                  <a:cubicBezTo>
                    <a:pt x="2229274" y="0"/>
                    <a:pt x="2255036" y="10671"/>
                    <a:pt x="2274029" y="29665"/>
                  </a:cubicBezTo>
                  <a:cubicBezTo>
                    <a:pt x="2293023" y="48659"/>
                    <a:pt x="2303693" y="74420"/>
                    <a:pt x="2303693" y="101282"/>
                  </a:cubicBezTo>
                  <a:cubicBezTo>
                    <a:pt x="2303693" y="371363"/>
                    <a:pt x="2303694" y="641443"/>
                    <a:pt x="2303694" y="911524"/>
                  </a:cubicBezTo>
                  <a:cubicBezTo>
                    <a:pt x="2303694" y="938385"/>
                    <a:pt x="2293023" y="964147"/>
                    <a:pt x="2274029" y="983141"/>
                  </a:cubicBezTo>
                  <a:cubicBezTo>
                    <a:pt x="2255035" y="1002135"/>
                    <a:pt x="2229274" y="1012806"/>
                    <a:pt x="2202412" y="1012805"/>
                  </a:cubicBezTo>
                  <a:lnTo>
                    <a:pt x="101281" y="1012805"/>
                  </a:lnTo>
                  <a:cubicBezTo>
                    <a:pt x="74420" y="1012805"/>
                    <a:pt x="48658" y="1002134"/>
                    <a:pt x="29665" y="983140"/>
                  </a:cubicBezTo>
                  <a:cubicBezTo>
                    <a:pt x="10671" y="964146"/>
                    <a:pt x="1" y="938385"/>
                    <a:pt x="1" y="911523"/>
                  </a:cubicBezTo>
                  <a:cubicBezTo>
                    <a:pt x="1" y="641442"/>
                    <a:pt x="0" y="371362"/>
                    <a:pt x="0" y="101281"/>
                  </a:cubicBezTo>
                  <a:close/>
                </a:path>
              </a:pathLst>
            </a:custGeom>
            <a:solidFill>
              <a:srgbClr val="FFD7E7">
                <a:alpha val="89803"/>
              </a:srgbClr>
            </a:solidFill>
            <a:ln w="12700" cap="flat" cmpd="sng">
              <a:solidFill>
                <a:srgbClr val="FF37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5850" tIns="105850" rIns="105850" bIns="105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k-KZ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Тікелей қаржылық қызығушылығы бар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4545262" y="4759694"/>
              <a:ext cx="3686127" cy="1777427"/>
            </a:xfrm>
            <a:custGeom>
              <a:avLst/>
              <a:gdLst/>
              <a:ahLst/>
              <a:cxnLst/>
              <a:rect l="l" t="t" r="r" b="b"/>
              <a:pathLst>
                <a:path w="2223053" h="1012805" extrusionOk="0">
                  <a:moveTo>
                    <a:pt x="0" y="101281"/>
                  </a:moveTo>
                  <a:cubicBezTo>
                    <a:pt x="0" y="74420"/>
                    <a:pt x="10671" y="48658"/>
                    <a:pt x="29665" y="29665"/>
                  </a:cubicBezTo>
                  <a:cubicBezTo>
                    <a:pt x="48659" y="10671"/>
                    <a:pt x="74420" y="1"/>
                    <a:pt x="101282" y="1"/>
                  </a:cubicBezTo>
                  <a:lnTo>
                    <a:pt x="2121772" y="0"/>
                  </a:lnTo>
                  <a:cubicBezTo>
                    <a:pt x="2148633" y="0"/>
                    <a:pt x="2174395" y="10671"/>
                    <a:pt x="2193388" y="29665"/>
                  </a:cubicBezTo>
                  <a:cubicBezTo>
                    <a:pt x="2212382" y="48659"/>
                    <a:pt x="2223052" y="74420"/>
                    <a:pt x="2223052" y="101282"/>
                  </a:cubicBezTo>
                  <a:cubicBezTo>
                    <a:pt x="2223052" y="371363"/>
                    <a:pt x="2223053" y="641443"/>
                    <a:pt x="2223053" y="911524"/>
                  </a:cubicBezTo>
                  <a:cubicBezTo>
                    <a:pt x="2223053" y="938385"/>
                    <a:pt x="2212382" y="964147"/>
                    <a:pt x="2193388" y="983141"/>
                  </a:cubicBezTo>
                  <a:cubicBezTo>
                    <a:pt x="2174394" y="1002135"/>
                    <a:pt x="2148633" y="1012806"/>
                    <a:pt x="2121771" y="1012805"/>
                  </a:cubicBezTo>
                  <a:lnTo>
                    <a:pt x="101281" y="1012805"/>
                  </a:lnTo>
                  <a:cubicBezTo>
                    <a:pt x="74420" y="1012805"/>
                    <a:pt x="48658" y="1002134"/>
                    <a:pt x="29665" y="983140"/>
                  </a:cubicBezTo>
                  <a:cubicBezTo>
                    <a:pt x="10671" y="964146"/>
                    <a:pt x="1" y="938385"/>
                    <a:pt x="1" y="911523"/>
                  </a:cubicBezTo>
                  <a:cubicBezTo>
                    <a:pt x="1" y="641442"/>
                    <a:pt x="0" y="371362"/>
                    <a:pt x="0" y="101281"/>
                  </a:cubicBezTo>
                  <a:close/>
                </a:path>
              </a:pathLst>
            </a:custGeom>
            <a:solidFill>
              <a:srgbClr val="FFD7E7"/>
            </a:solidFill>
            <a:ln w="12700" cap="flat" cmpd="sng">
              <a:solidFill>
                <a:srgbClr val="FF37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5850" tIns="105850" rIns="105850" bIns="105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k-KZ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 Инвесторлар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kk-KZ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 Кредиторлар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kk-KZ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 Сатып алушылар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8387843" y="2841176"/>
              <a:ext cx="3515120" cy="1534052"/>
            </a:xfrm>
            <a:custGeom>
              <a:avLst/>
              <a:gdLst/>
              <a:ahLst/>
              <a:cxnLst/>
              <a:rect l="l" t="t" r="r" b="b"/>
              <a:pathLst>
                <a:path w="2662212" h="1012805" extrusionOk="0">
                  <a:moveTo>
                    <a:pt x="0" y="101281"/>
                  </a:moveTo>
                  <a:cubicBezTo>
                    <a:pt x="0" y="74420"/>
                    <a:pt x="10671" y="48658"/>
                    <a:pt x="29665" y="29665"/>
                  </a:cubicBezTo>
                  <a:cubicBezTo>
                    <a:pt x="48659" y="10671"/>
                    <a:pt x="74420" y="1"/>
                    <a:pt x="101282" y="1"/>
                  </a:cubicBezTo>
                  <a:lnTo>
                    <a:pt x="2560931" y="0"/>
                  </a:lnTo>
                  <a:cubicBezTo>
                    <a:pt x="2587792" y="0"/>
                    <a:pt x="2613554" y="10671"/>
                    <a:pt x="2632547" y="29665"/>
                  </a:cubicBezTo>
                  <a:cubicBezTo>
                    <a:pt x="2651541" y="48659"/>
                    <a:pt x="2662211" y="74420"/>
                    <a:pt x="2662211" y="101282"/>
                  </a:cubicBezTo>
                  <a:cubicBezTo>
                    <a:pt x="2662211" y="371363"/>
                    <a:pt x="2662212" y="641443"/>
                    <a:pt x="2662212" y="911524"/>
                  </a:cubicBezTo>
                  <a:cubicBezTo>
                    <a:pt x="2662212" y="938385"/>
                    <a:pt x="2651541" y="964147"/>
                    <a:pt x="2632547" y="983141"/>
                  </a:cubicBezTo>
                  <a:cubicBezTo>
                    <a:pt x="2613553" y="1002135"/>
                    <a:pt x="2587792" y="1012806"/>
                    <a:pt x="2560930" y="1012805"/>
                  </a:cubicBezTo>
                  <a:lnTo>
                    <a:pt x="101281" y="1012805"/>
                  </a:lnTo>
                  <a:cubicBezTo>
                    <a:pt x="74420" y="1012805"/>
                    <a:pt x="48658" y="1002134"/>
                    <a:pt x="29665" y="983140"/>
                  </a:cubicBezTo>
                  <a:cubicBezTo>
                    <a:pt x="10671" y="964146"/>
                    <a:pt x="1" y="938385"/>
                    <a:pt x="1" y="911523"/>
                  </a:cubicBezTo>
                  <a:cubicBezTo>
                    <a:pt x="1" y="641442"/>
                    <a:pt x="0" y="371362"/>
                    <a:pt x="0" y="101281"/>
                  </a:cubicBezTo>
                  <a:close/>
                </a:path>
              </a:pathLst>
            </a:custGeom>
            <a:solidFill>
              <a:srgbClr val="FFD7E7"/>
            </a:solidFill>
            <a:ln w="12700" cap="flat" cmpd="sng">
              <a:solidFill>
                <a:srgbClr val="FF37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5850" tIns="105850" rIns="105850" bIns="105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k-KZ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Жанама қаржылық қызығушылығы бар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8387844" y="4529007"/>
              <a:ext cx="3515120" cy="2008114"/>
            </a:xfrm>
            <a:custGeom>
              <a:avLst/>
              <a:gdLst/>
              <a:ahLst/>
              <a:cxnLst/>
              <a:rect l="l" t="t" r="r" b="b"/>
              <a:pathLst>
                <a:path w="3602750" h="1012805" extrusionOk="0">
                  <a:moveTo>
                    <a:pt x="0" y="101281"/>
                  </a:moveTo>
                  <a:cubicBezTo>
                    <a:pt x="0" y="74420"/>
                    <a:pt x="10671" y="48658"/>
                    <a:pt x="29665" y="29665"/>
                  </a:cubicBezTo>
                  <a:cubicBezTo>
                    <a:pt x="48659" y="10671"/>
                    <a:pt x="74420" y="1"/>
                    <a:pt x="101282" y="1"/>
                  </a:cubicBezTo>
                  <a:lnTo>
                    <a:pt x="3501469" y="0"/>
                  </a:lnTo>
                  <a:cubicBezTo>
                    <a:pt x="3528330" y="0"/>
                    <a:pt x="3554092" y="10671"/>
                    <a:pt x="3573085" y="29665"/>
                  </a:cubicBezTo>
                  <a:cubicBezTo>
                    <a:pt x="3592079" y="48659"/>
                    <a:pt x="3602749" y="74420"/>
                    <a:pt x="3602749" y="101282"/>
                  </a:cubicBezTo>
                  <a:cubicBezTo>
                    <a:pt x="3602749" y="371363"/>
                    <a:pt x="3602750" y="641443"/>
                    <a:pt x="3602750" y="911524"/>
                  </a:cubicBezTo>
                  <a:cubicBezTo>
                    <a:pt x="3602750" y="938385"/>
                    <a:pt x="3592079" y="964147"/>
                    <a:pt x="3573085" y="983141"/>
                  </a:cubicBezTo>
                  <a:cubicBezTo>
                    <a:pt x="3554091" y="1002135"/>
                    <a:pt x="3528330" y="1012806"/>
                    <a:pt x="3501468" y="1012805"/>
                  </a:cubicBezTo>
                  <a:lnTo>
                    <a:pt x="101281" y="1012805"/>
                  </a:lnTo>
                  <a:cubicBezTo>
                    <a:pt x="74420" y="1012805"/>
                    <a:pt x="48658" y="1002134"/>
                    <a:pt x="29665" y="983140"/>
                  </a:cubicBezTo>
                  <a:cubicBezTo>
                    <a:pt x="10671" y="964146"/>
                    <a:pt x="1" y="938385"/>
                    <a:pt x="1" y="911523"/>
                  </a:cubicBezTo>
                  <a:cubicBezTo>
                    <a:pt x="1" y="641442"/>
                    <a:pt x="0" y="371362"/>
                    <a:pt x="0" y="101281"/>
                  </a:cubicBezTo>
                  <a:close/>
                </a:path>
              </a:pathLst>
            </a:custGeom>
            <a:solidFill>
              <a:srgbClr val="FFD7E7"/>
            </a:solidFill>
            <a:ln w="12700" cap="flat" cmpd="sng">
              <a:solidFill>
                <a:srgbClr val="FF37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5850" tIns="105850" rIns="105850" bIns="105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k-KZ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 Салық органдары</a:t>
              </a:r>
              <a:endParaRPr/>
            </a:p>
            <a:p>
              <a:pPr marL="0" marR="0" lvl="0" indent="0" algn="ctr" rtl="0"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kk-KZ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 Статистикалық органдар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/>
          <p:nvPr/>
        </p:nvSpPr>
        <p:spPr>
          <a:xfrm>
            <a:off x="2411017" y="930165"/>
            <a:ext cx="5041106" cy="400955"/>
          </a:xfrm>
          <a:prstGeom prst="rect">
            <a:avLst/>
          </a:prstGeom>
          <a:gradFill>
            <a:gsLst>
              <a:gs pos="0">
                <a:srgbClr val="FAAEAE"/>
              </a:gs>
              <a:gs pos="50000">
                <a:srgbClr val="FACCCC"/>
              </a:gs>
              <a:gs pos="100000">
                <a:srgbClr val="FCE5E5"/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Бухгалтерлік есеп обьектілері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5218387" y="1924050"/>
            <a:ext cx="3710706" cy="685800"/>
          </a:xfrm>
          <a:prstGeom prst="rect">
            <a:avLst/>
          </a:prstGeom>
          <a:gradFill>
            <a:gsLst>
              <a:gs pos="0">
                <a:srgbClr val="EE8C8C"/>
              </a:gs>
              <a:gs pos="50000">
                <a:srgbClr val="F2BABA"/>
              </a:gs>
              <a:gs pos="100000">
                <a:srgbClr val="F7DEDE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Ұйымның шаруашылық қызметін құрайтын обьектілер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5940152" y="2865166"/>
            <a:ext cx="2592288" cy="682222"/>
          </a:xfrm>
          <a:prstGeom prst="rect">
            <a:avLst/>
          </a:prstGeom>
          <a:gradFill>
            <a:gsLst>
              <a:gs pos="0">
                <a:srgbClr val="EE8C8C"/>
              </a:gs>
              <a:gs pos="50000">
                <a:srgbClr val="F2BABA"/>
              </a:gs>
              <a:gs pos="100000">
                <a:srgbClr val="F7DED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Шаруашылық үдерістері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2410942" y="2861586"/>
            <a:ext cx="2376562" cy="828000"/>
          </a:xfrm>
          <a:prstGeom prst="rect">
            <a:avLst/>
          </a:prstGeom>
          <a:gradFill>
            <a:gsLst>
              <a:gs pos="0">
                <a:srgbClr val="EE8C8C"/>
              </a:gs>
              <a:gs pos="50000">
                <a:srgbClr val="F2BABA"/>
              </a:gs>
              <a:gs pos="100000">
                <a:srgbClr val="F7DED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Шаруашылық қаржыларының түзілу көздері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395288" y="2861588"/>
            <a:ext cx="1872878" cy="685800"/>
          </a:xfrm>
          <a:prstGeom prst="rect">
            <a:avLst/>
          </a:prstGeom>
          <a:gradFill>
            <a:gsLst>
              <a:gs pos="0">
                <a:srgbClr val="EE8C8C"/>
              </a:gs>
              <a:gs pos="50000">
                <a:srgbClr val="F2BABA"/>
              </a:gs>
              <a:gs pos="100000">
                <a:srgbClr val="F7DED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Шаруашылық қаржылары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395288" y="1907381"/>
            <a:ext cx="4105275" cy="685800"/>
          </a:xfrm>
          <a:prstGeom prst="rect">
            <a:avLst/>
          </a:prstGeom>
          <a:gradFill>
            <a:gsLst>
              <a:gs pos="0">
                <a:srgbClr val="EE8C8C"/>
              </a:gs>
              <a:gs pos="50000">
                <a:srgbClr val="F2BABA"/>
              </a:gs>
              <a:gs pos="100000">
                <a:srgbClr val="F7DEDE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Ұйымның шаруашылық қызметін қамтамасыз ететін обьектілер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611982" y="4268391"/>
            <a:ext cx="2375297" cy="725091"/>
          </a:xfrm>
          <a:prstGeom prst="ellipse">
            <a:avLst/>
          </a:prstGeom>
          <a:gradFill>
            <a:gsLst>
              <a:gs pos="0">
                <a:srgbClr val="EE8C8C"/>
              </a:gs>
              <a:gs pos="50000">
                <a:srgbClr val="F2BABA"/>
              </a:gs>
              <a:gs pos="100000">
                <a:srgbClr val="F7DEDE"/>
              </a:gs>
            </a:gsLst>
            <a:lin ang="162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Қамтамасыз ету үдерісі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3347443" y="4238626"/>
            <a:ext cx="2880122" cy="754856"/>
          </a:xfrm>
          <a:prstGeom prst="ellipse">
            <a:avLst/>
          </a:prstGeom>
          <a:gradFill>
            <a:gsLst>
              <a:gs pos="0">
                <a:srgbClr val="EE8C8C"/>
              </a:gs>
              <a:gs pos="50000">
                <a:srgbClr val="F2BABA"/>
              </a:gs>
              <a:gs pos="100000">
                <a:srgbClr val="F7DEDE"/>
              </a:gs>
            </a:gsLst>
            <a:lin ang="162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Өндіріс үдерісі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2"/>
          <p:cNvSpPr/>
          <p:nvPr/>
        </p:nvSpPr>
        <p:spPr>
          <a:xfrm>
            <a:off x="6444854" y="4214813"/>
            <a:ext cx="2303859" cy="778669"/>
          </a:xfrm>
          <a:prstGeom prst="ellipse">
            <a:avLst/>
          </a:prstGeom>
          <a:gradFill>
            <a:gsLst>
              <a:gs pos="0">
                <a:srgbClr val="EE8C8C"/>
              </a:gs>
              <a:gs pos="50000">
                <a:srgbClr val="F2BABA"/>
              </a:gs>
              <a:gs pos="100000">
                <a:srgbClr val="F7DEDE"/>
              </a:gs>
            </a:gsLst>
            <a:lin ang="162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Сату үдерісі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2"/>
          <p:cNvSpPr txBox="1"/>
          <p:nvPr/>
        </p:nvSpPr>
        <p:spPr>
          <a:xfrm>
            <a:off x="395288" y="195263"/>
            <a:ext cx="8229600" cy="27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Бухгалтерлік есеп пәні </a:t>
            </a:r>
            <a:r>
              <a:rPr lang="kk-K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ұйымның қаржылық-шаруашылық қызметі болып табылады.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12"/>
          <p:cNvCxnSpPr/>
          <p:nvPr/>
        </p:nvCxnSpPr>
        <p:spPr>
          <a:xfrm>
            <a:off x="4842272" y="1362723"/>
            <a:ext cx="0" cy="13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08" name="Google Shape;108;p12"/>
          <p:cNvCxnSpPr/>
          <p:nvPr/>
        </p:nvCxnSpPr>
        <p:spPr>
          <a:xfrm>
            <a:off x="2411016" y="1497724"/>
            <a:ext cx="475297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12"/>
          <p:cNvCxnSpPr/>
          <p:nvPr/>
        </p:nvCxnSpPr>
        <p:spPr>
          <a:xfrm>
            <a:off x="7380685" y="2622278"/>
            <a:ext cx="0" cy="2428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0" name="Google Shape;110;p12"/>
          <p:cNvCxnSpPr/>
          <p:nvPr/>
        </p:nvCxnSpPr>
        <p:spPr>
          <a:xfrm>
            <a:off x="7163991" y="1497723"/>
            <a:ext cx="0" cy="36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1" name="Google Shape;111;p12"/>
          <p:cNvCxnSpPr/>
          <p:nvPr/>
        </p:nvCxnSpPr>
        <p:spPr>
          <a:xfrm>
            <a:off x="2410941" y="1497723"/>
            <a:ext cx="0" cy="324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2" name="Google Shape;112;p12"/>
          <p:cNvCxnSpPr/>
          <p:nvPr/>
        </p:nvCxnSpPr>
        <p:spPr>
          <a:xfrm>
            <a:off x="1619251" y="3917156"/>
            <a:ext cx="583287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" name="Google Shape;113;p12"/>
          <p:cNvCxnSpPr/>
          <p:nvPr/>
        </p:nvCxnSpPr>
        <p:spPr>
          <a:xfrm>
            <a:off x="1619250" y="3944541"/>
            <a:ext cx="0" cy="3238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4" name="Google Shape;114;p12"/>
          <p:cNvCxnSpPr/>
          <p:nvPr/>
        </p:nvCxnSpPr>
        <p:spPr>
          <a:xfrm>
            <a:off x="4787504" y="3917157"/>
            <a:ext cx="0" cy="29765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5" name="Google Shape;115;p12"/>
          <p:cNvCxnSpPr/>
          <p:nvPr/>
        </p:nvCxnSpPr>
        <p:spPr>
          <a:xfrm>
            <a:off x="7452123" y="3917156"/>
            <a:ext cx="0" cy="27027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6" name="Google Shape;116;p12"/>
          <p:cNvCxnSpPr/>
          <p:nvPr/>
        </p:nvCxnSpPr>
        <p:spPr>
          <a:xfrm>
            <a:off x="3492103" y="2622278"/>
            <a:ext cx="0" cy="2428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7" name="Google Shape;117;p12"/>
          <p:cNvCxnSpPr/>
          <p:nvPr/>
        </p:nvCxnSpPr>
        <p:spPr>
          <a:xfrm>
            <a:off x="1619249" y="2609850"/>
            <a:ext cx="0" cy="2428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8" name="Google Shape;118;p12"/>
          <p:cNvCxnSpPr/>
          <p:nvPr/>
        </p:nvCxnSpPr>
        <p:spPr>
          <a:xfrm>
            <a:off x="6444854" y="3565921"/>
            <a:ext cx="0" cy="3512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9" name="Google Shape;119;p12"/>
          <p:cNvSpPr/>
          <p:nvPr/>
        </p:nvSpPr>
        <p:spPr>
          <a:xfrm rot="10800000">
            <a:off x="8234362" y="0"/>
            <a:ext cx="909638" cy="682229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/>
          <p:nvPr/>
        </p:nvSpPr>
        <p:spPr>
          <a:xfrm>
            <a:off x="683419" y="402432"/>
            <a:ext cx="3636169" cy="945356"/>
          </a:xfrm>
          <a:prstGeom prst="roundRect">
            <a:avLst>
              <a:gd name="adj" fmla="val 16667"/>
            </a:avLst>
          </a:prstGeom>
          <a:solidFill>
            <a:srgbClr val="FF559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Шаруашылық қаржылары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(ұйымның активтері, мүліктері)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13"/>
          <p:cNvCxnSpPr/>
          <p:nvPr/>
        </p:nvCxnSpPr>
        <p:spPr>
          <a:xfrm>
            <a:off x="2412206" y="1347788"/>
            <a:ext cx="0" cy="18931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27" name="Google Shape;127;p13"/>
          <p:cNvSpPr/>
          <p:nvPr/>
        </p:nvSpPr>
        <p:spPr>
          <a:xfrm>
            <a:off x="683419" y="1537098"/>
            <a:ext cx="3673079" cy="3169444"/>
          </a:xfrm>
          <a:prstGeom prst="rect">
            <a:avLst/>
          </a:prstGeom>
          <a:solidFill>
            <a:srgbClr val="FF8EB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Айналымнан тыс активтер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Негізгі құралдар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Материалдық емес активтер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Ұзақ мерзімді қаржылық салымдар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Аяқталмаған құрылыс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Айналымдағы активтер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Материалдық-өндірістік қорлар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Қысқа мерзімді қаржылық салымдар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Ақша қаржылары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Есеп айырысудағы қаржылар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3"/>
          <p:cNvSpPr/>
          <p:nvPr/>
        </p:nvSpPr>
        <p:spPr>
          <a:xfrm rot="10800000">
            <a:off x="8234362" y="0"/>
            <a:ext cx="909638" cy="682229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3" descr="Картинки по запросу основные средств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5104" y="402432"/>
            <a:ext cx="4196953" cy="410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3" descr="Картинки по запросу нематериальные активы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5103" y="402432"/>
            <a:ext cx="4351734" cy="430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 descr="Картинки по запросу финансовые инвестиции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5103" y="402432"/>
            <a:ext cx="4351734" cy="430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 descr="Картинки по запросу незавершенное строительство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5103" y="402432"/>
            <a:ext cx="4351734" cy="430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 descr="Картинки по запросу запасы на складах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5103" y="402432"/>
            <a:ext cx="4351734" cy="430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 descr="Картинки по запросу инвестиции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5103" y="402432"/>
            <a:ext cx="4351734" cy="430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 descr="Картинки по запросу денежные средства тенге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64907" y="402432"/>
            <a:ext cx="4021931" cy="430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 descr="Картинки по запросу дебиторская задолженность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64907" y="402432"/>
            <a:ext cx="4021931" cy="4304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/>
          <p:nvPr/>
        </p:nvSpPr>
        <p:spPr>
          <a:xfrm>
            <a:off x="495300" y="402432"/>
            <a:ext cx="3996929" cy="945356"/>
          </a:xfrm>
          <a:prstGeom prst="roundRect">
            <a:avLst>
              <a:gd name="adj" fmla="val 16667"/>
            </a:avLst>
          </a:prstGeom>
          <a:solidFill>
            <a:srgbClr val="FF559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Шаруашылық қаржыларының түзілу көздері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14"/>
          <p:cNvCxnSpPr/>
          <p:nvPr/>
        </p:nvCxnSpPr>
        <p:spPr>
          <a:xfrm>
            <a:off x="2506266" y="1347788"/>
            <a:ext cx="0" cy="18931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44" name="Google Shape;144;p14"/>
          <p:cNvSpPr/>
          <p:nvPr/>
        </p:nvSpPr>
        <p:spPr>
          <a:xfrm>
            <a:off x="495300" y="1537098"/>
            <a:ext cx="3996929" cy="3169444"/>
          </a:xfrm>
          <a:prstGeom prst="rect">
            <a:avLst/>
          </a:prstGeom>
          <a:solidFill>
            <a:srgbClr val="FF8EB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27026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Меншікті көздер</a:t>
            </a:r>
            <a:endParaRPr/>
          </a:p>
          <a:p>
            <a:pPr marL="0" marR="0" lvl="0" indent="27026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Жарғылық капитал</a:t>
            </a:r>
            <a:endParaRPr/>
          </a:p>
          <a:p>
            <a:pPr marL="0" marR="0" lvl="0" indent="27026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Резервтік капитал</a:t>
            </a:r>
            <a:endParaRPr/>
          </a:p>
          <a:p>
            <a:pPr marL="0" marR="0" lvl="0" indent="27026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Қосымша капитал</a:t>
            </a:r>
            <a:endParaRPr/>
          </a:p>
          <a:p>
            <a:pPr marL="0" marR="0" lvl="0" indent="27026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Бөлінбеген пайда</a:t>
            </a:r>
            <a:endParaRPr/>
          </a:p>
          <a:p>
            <a:pPr marL="0" marR="0" lvl="0" indent="27026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7026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Қарыздық көздер</a:t>
            </a:r>
            <a:endParaRPr/>
          </a:p>
          <a:p>
            <a:pPr marL="0" marR="0" lvl="0" indent="27026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Банк кредиттері</a:t>
            </a:r>
            <a:endParaRPr/>
          </a:p>
          <a:p>
            <a:pPr marL="0" marR="0" lvl="0" indent="27026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Қарыздық қаржылар</a:t>
            </a:r>
            <a:endParaRPr/>
          </a:p>
          <a:p>
            <a:pPr marL="0" marR="0" lvl="0" indent="27026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Кредиторлық берешек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4"/>
          <p:cNvSpPr/>
          <p:nvPr/>
        </p:nvSpPr>
        <p:spPr>
          <a:xfrm rot="10800000">
            <a:off x="8234362" y="0"/>
            <a:ext cx="909638" cy="682229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4" descr="Картинки по запросу собственный капитал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5104" y="402432"/>
            <a:ext cx="4162425" cy="430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 descr="Картинки по запросу заемный капитал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402432"/>
            <a:ext cx="4186238" cy="4304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50701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kk-KZ" sz="1500" b="1">
                <a:latin typeface="Arial"/>
                <a:ea typeface="Arial"/>
                <a:cs typeface="Arial"/>
                <a:sym typeface="Arial"/>
              </a:rPr>
              <a:t>Бухгалтерлік есеп әдісі </a:t>
            </a:r>
            <a:r>
              <a:rPr lang="kk-KZ" sz="1500">
                <a:latin typeface="Arial"/>
                <a:ea typeface="Arial"/>
                <a:cs typeface="Arial"/>
                <a:sym typeface="Arial"/>
              </a:rPr>
              <a:t>– бұл олардың көмегімен бухгалтерлік есеп пәні зерттелетін тәсілдер мен әдістердің жиынтығы.</a:t>
            </a:r>
            <a:r>
              <a:rPr lang="kk-KZ" sz="15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kk-KZ" sz="15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15"/>
          <p:cNvSpPr/>
          <p:nvPr/>
        </p:nvSpPr>
        <p:spPr>
          <a:xfrm>
            <a:off x="395288" y="789385"/>
            <a:ext cx="8318897" cy="485775"/>
          </a:xfrm>
          <a:prstGeom prst="roundRect">
            <a:avLst>
              <a:gd name="adj" fmla="val 16667"/>
            </a:avLst>
          </a:prstGeom>
          <a:solidFill>
            <a:srgbClr val="FFC6DB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Бухгалтерлік есеп әдісінің элементтері деп аталатын сегіз тәсілдер мен әдістері бар.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15"/>
          <p:cNvSpPr/>
          <p:nvPr/>
        </p:nvSpPr>
        <p:spPr>
          <a:xfrm>
            <a:off x="251223" y="1734742"/>
            <a:ext cx="1534715" cy="621506"/>
          </a:xfrm>
          <a:prstGeom prst="cube">
            <a:avLst>
              <a:gd name="adj" fmla="val 25000"/>
            </a:avLst>
          </a:prstGeom>
          <a:solidFill>
            <a:srgbClr val="FF8EB9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Құжаттау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5"/>
          <p:cNvSpPr/>
          <p:nvPr/>
        </p:nvSpPr>
        <p:spPr>
          <a:xfrm>
            <a:off x="728662" y="2247900"/>
            <a:ext cx="1395413" cy="377429"/>
          </a:xfrm>
          <a:prstGeom prst="cube">
            <a:avLst>
              <a:gd name="adj" fmla="val 25000"/>
            </a:avLst>
          </a:prstGeom>
          <a:solidFill>
            <a:srgbClr val="FF8EB9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Түгендеу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5"/>
          <p:cNvSpPr/>
          <p:nvPr/>
        </p:nvSpPr>
        <p:spPr>
          <a:xfrm>
            <a:off x="2314576" y="1762125"/>
            <a:ext cx="1754981" cy="485775"/>
          </a:xfrm>
          <a:prstGeom prst="cube">
            <a:avLst>
              <a:gd name="adj" fmla="val 25000"/>
            </a:avLst>
          </a:prstGeom>
          <a:solidFill>
            <a:srgbClr val="FF5597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Бухгалтерлік есеп шоттары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4787504" y="2247900"/>
            <a:ext cx="2160984" cy="377429"/>
          </a:xfrm>
          <a:prstGeom prst="cube">
            <a:avLst>
              <a:gd name="adj" fmla="val 25000"/>
            </a:avLst>
          </a:prstGeom>
          <a:solidFill>
            <a:srgbClr val="D79C6F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Калькуляция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4572000" y="1762125"/>
            <a:ext cx="2015729" cy="485775"/>
          </a:xfrm>
          <a:prstGeom prst="cube">
            <a:avLst>
              <a:gd name="adj" fmla="val 25000"/>
            </a:avLst>
          </a:prstGeom>
          <a:solidFill>
            <a:srgbClr val="D79C6F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Бағалау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7284244" y="2247900"/>
            <a:ext cx="1679972" cy="491729"/>
          </a:xfrm>
          <a:prstGeom prst="cube">
            <a:avLst>
              <a:gd name="adj" fmla="val 25000"/>
            </a:avLst>
          </a:prstGeom>
          <a:solidFill>
            <a:srgbClr val="D88C5E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Қаржылық есептілік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5"/>
          <p:cNvSpPr/>
          <p:nvPr/>
        </p:nvSpPr>
        <p:spPr>
          <a:xfrm>
            <a:off x="7118747" y="1762125"/>
            <a:ext cx="1557338" cy="485775"/>
          </a:xfrm>
          <a:prstGeom prst="cube">
            <a:avLst>
              <a:gd name="adj" fmla="val 25000"/>
            </a:avLst>
          </a:prstGeom>
          <a:solidFill>
            <a:srgbClr val="D88C5E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Бухгалтерлік баланс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5"/>
          <p:cNvSpPr/>
          <p:nvPr/>
        </p:nvSpPr>
        <p:spPr>
          <a:xfrm>
            <a:off x="2556272" y="2247900"/>
            <a:ext cx="1871663" cy="377429"/>
          </a:xfrm>
          <a:prstGeom prst="cube">
            <a:avLst>
              <a:gd name="adj" fmla="val 25000"/>
            </a:avLst>
          </a:prstGeom>
          <a:solidFill>
            <a:srgbClr val="FF5597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Екі жақты жазу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5"/>
          <p:cNvSpPr/>
          <p:nvPr/>
        </p:nvSpPr>
        <p:spPr>
          <a:xfrm rot="10800000">
            <a:off x="8234362" y="0"/>
            <a:ext cx="909638" cy="682229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p15"/>
          <p:cNvCxnSpPr/>
          <p:nvPr/>
        </p:nvCxnSpPr>
        <p:spPr>
          <a:xfrm>
            <a:off x="4427935" y="1275160"/>
            <a:ext cx="0" cy="167878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65" name="Google Shape;165;p15"/>
          <p:cNvCxnSpPr/>
          <p:nvPr/>
        </p:nvCxnSpPr>
        <p:spPr>
          <a:xfrm>
            <a:off x="161925" y="1443038"/>
            <a:ext cx="8829675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66" name="Google Shape;166;p15"/>
          <p:cNvCxnSpPr/>
          <p:nvPr/>
        </p:nvCxnSpPr>
        <p:spPr>
          <a:xfrm>
            <a:off x="161925" y="4776788"/>
            <a:ext cx="8802291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67" name="Google Shape;167;p15"/>
          <p:cNvCxnSpPr/>
          <p:nvPr/>
        </p:nvCxnSpPr>
        <p:spPr>
          <a:xfrm>
            <a:off x="161925" y="1443038"/>
            <a:ext cx="0" cy="333375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8" name="Google Shape;168;p15"/>
          <p:cNvCxnSpPr/>
          <p:nvPr/>
        </p:nvCxnSpPr>
        <p:spPr>
          <a:xfrm>
            <a:off x="8964216" y="1443038"/>
            <a:ext cx="27384" cy="333375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9" name="Google Shape;169;p15"/>
          <p:cNvCxnSpPr/>
          <p:nvPr/>
        </p:nvCxnSpPr>
        <p:spPr>
          <a:xfrm>
            <a:off x="1265635" y="1443037"/>
            <a:ext cx="0" cy="291704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0" name="Google Shape;170;p15"/>
          <p:cNvCxnSpPr/>
          <p:nvPr/>
        </p:nvCxnSpPr>
        <p:spPr>
          <a:xfrm>
            <a:off x="3192066" y="1469232"/>
            <a:ext cx="0" cy="292894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1" name="Google Shape;171;p15"/>
          <p:cNvCxnSpPr/>
          <p:nvPr/>
        </p:nvCxnSpPr>
        <p:spPr>
          <a:xfrm>
            <a:off x="5781675" y="1469232"/>
            <a:ext cx="0" cy="292894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2" name="Google Shape;172;p15"/>
          <p:cNvCxnSpPr/>
          <p:nvPr/>
        </p:nvCxnSpPr>
        <p:spPr>
          <a:xfrm>
            <a:off x="8064104" y="1443037"/>
            <a:ext cx="0" cy="291704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3" name="Google Shape;173;p15"/>
          <p:cNvCxnSpPr/>
          <p:nvPr/>
        </p:nvCxnSpPr>
        <p:spPr>
          <a:xfrm>
            <a:off x="1927622" y="1469232"/>
            <a:ext cx="0" cy="778669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4" name="Google Shape;174;p15"/>
          <p:cNvCxnSpPr/>
          <p:nvPr/>
        </p:nvCxnSpPr>
        <p:spPr>
          <a:xfrm>
            <a:off x="4220766" y="1469232"/>
            <a:ext cx="0" cy="778669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5" name="Google Shape;175;p15"/>
          <p:cNvCxnSpPr/>
          <p:nvPr/>
        </p:nvCxnSpPr>
        <p:spPr>
          <a:xfrm>
            <a:off x="6804422" y="1443037"/>
            <a:ext cx="0" cy="777479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6" name="Google Shape;176;p15"/>
          <p:cNvCxnSpPr/>
          <p:nvPr/>
        </p:nvCxnSpPr>
        <p:spPr>
          <a:xfrm>
            <a:off x="8752285" y="1469232"/>
            <a:ext cx="0" cy="778669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77" name="Google Shape;177;p15"/>
          <p:cNvSpPr/>
          <p:nvPr/>
        </p:nvSpPr>
        <p:spPr>
          <a:xfrm rot="-5400000">
            <a:off x="719138" y="2301479"/>
            <a:ext cx="297656" cy="945356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5"/>
          <p:cNvSpPr/>
          <p:nvPr/>
        </p:nvSpPr>
        <p:spPr>
          <a:xfrm rot="-5400000">
            <a:off x="2638426" y="2301479"/>
            <a:ext cx="297656" cy="945356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5"/>
          <p:cNvSpPr/>
          <p:nvPr/>
        </p:nvSpPr>
        <p:spPr>
          <a:xfrm rot="-5400000">
            <a:off x="4895851" y="2301479"/>
            <a:ext cx="297656" cy="945356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5"/>
          <p:cNvSpPr/>
          <p:nvPr/>
        </p:nvSpPr>
        <p:spPr>
          <a:xfrm rot="-5400000">
            <a:off x="7442598" y="2450307"/>
            <a:ext cx="297656" cy="945356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5"/>
          <p:cNvSpPr/>
          <p:nvPr/>
        </p:nvSpPr>
        <p:spPr>
          <a:xfrm>
            <a:off x="251522" y="3071256"/>
            <a:ext cx="1872207" cy="1551982"/>
          </a:xfrm>
          <a:prstGeom prst="roundRect">
            <a:avLst>
              <a:gd name="adj" fmla="val 16667"/>
            </a:avLst>
          </a:prstGeom>
          <a:solidFill>
            <a:srgbClr val="FFC6DB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Шаруашылық операцияларды тіркеу және оларды жүзеге асыруды бақылау үшін пайдаланады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5"/>
          <p:cNvSpPr/>
          <p:nvPr/>
        </p:nvSpPr>
        <p:spPr>
          <a:xfrm>
            <a:off x="2315018" y="3071256"/>
            <a:ext cx="1906200" cy="1551982"/>
          </a:xfrm>
          <a:prstGeom prst="roundRect">
            <a:avLst>
              <a:gd name="adj" fmla="val 16667"/>
            </a:avLst>
          </a:prstGeom>
          <a:solidFill>
            <a:srgbClr val="FFC6DB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Шаруашылық операциялардың ағымдағы есебі үшін пайдаланады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5"/>
          <p:cNvSpPr/>
          <p:nvPr/>
        </p:nvSpPr>
        <p:spPr>
          <a:xfrm>
            <a:off x="4572000" y="3071256"/>
            <a:ext cx="2160240" cy="1551982"/>
          </a:xfrm>
          <a:prstGeom prst="roundRect">
            <a:avLst>
              <a:gd name="adj" fmla="val 16667"/>
            </a:avLst>
          </a:prstGeom>
          <a:solidFill>
            <a:srgbClr val="FFC6DB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Бухгалтерлік есеп обьектілерін құндық өлшеу үшін пайдаланады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5"/>
          <p:cNvSpPr/>
          <p:nvPr/>
        </p:nvSpPr>
        <p:spPr>
          <a:xfrm>
            <a:off x="6948262" y="3071258"/>
            <a:ext cx="1917000" cy="1551981"/>
          </a:xfrm>
          <a:prstGeom prst="roundRect">
            <a:avLst>
              <a:gd name="adj" fmla="val 16667"/>
            </a:avLst>
          </a:prstGeom>
          <a:solidFill>
            <a:srgbClr val="FFC6DB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Бухгалтерлік есеп ақпараттарын қорытындылық жинақтау үшін пайдаланады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Яркая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374</Words>
  <Application>Microsoft Office PowerPoint</Application>
  <PresentationFormat>Экран (16:9)</PresentationFormat>
  <Paragraphs>107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Бухгалтерлік есеп әдісі – бұл олардың көмегімен бухгалтерлік есеп пәні зерттелетін тәсілдер мен әдістердің жиынтығы. </vt:lpstr>
      <vt:lpstr>ҚР бухгалтерлік есептің нормативтік-құқықтық реттелуі : 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</cp:revision>
  <dcterms:modified xsi:type="dcterms:W3CDTF">2021-09-03T18:15:57Z</dcterms:modified>
</cp:coreProperties>
</file>